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2"/>
  </p:notesMasterIdLst>
  <p:handoutMasterIdLst>
    <p:handoutMasterId r:id="rId13"/>
  </p:handoutMasterIdLst>
  <p:sldIdLst>
    <p:sldId id="256" r:id="rId2"/>
    <p:sldId id="405" r:id="rId3"/>
    <p:sldId id="375" r:id="rId4"/>
    <p:sldId id="414" r:id="rId5"/>
    <p:sldId id="406" r:id="rId6"/>
    <p:sldId id="407" r:id="rId7"/>
    <p:sldId id="413" r:id="rId8"/>
    <p:sldId id="410" r:id="rId9"/>
    <p:sldId id="408" r:id="rId10"/>
    <p:sldId id="348" r:id="rId11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n marzec" initials="am" lastIdx="1" clrIdx="0">
    <p:extLst/>
  </p:cmAuthor>
  <p:cmAuthor id="2" name="alan marzec" initials="am [2]" lastIdx="1" clrIdx="1">
    <p:extLst/>
  </p:cmAuthor>
  <p:cmAuthor id="3" name="alan marzec" initials="am [3]" lastIdx="1" clrIdx="2">
    <p:extLst/>
  </p:cmAuthor>
  <p:cmAuthor id="4" name="alan marzec" initials="am [4]" lastIdx="1" clrIdx="3">
    <p:extLst/>
  </p:cmAuthor>
  <p:cmAuthor id="5" name="alan marzec" initials="am [5]" lastIdx="1" clrIdx="4">
    <p:extLst/>
  </p:cmAuthor>
  <p:cmAuthor id="6" name="alan marzec" initials="am [6]" lastIdx="1" clrIdx="5">
    <p:extLst/>
  </p:cmAuthor>
  <p:cmAuthor id="7" name="alan marzec" initials="am [7]" lastIdx="1" clrIdx="6">
    <p:extLst/>
  </p:cmAuthor>
  <p:cmAuthor id="8" name="alan marzec" initials="am [8]" lastIdx="1" clrIdx="7">
    <p:extLst/>
  </p:cmAuthor>
  <p:cmAuthor id="9" name="alan marzec" initials="am [9]" lastIdx="1" clrIdx="8">
    <p:extLst/>
  </p:cmAuthor>
  <p:cmAuthor id="10" name="alan marzec" initials="am [10]" lastIdx="1" clrIdx="9">
    <p:extLst/>
  </p:cmAuthor>
  <p:cmAuthor id="11" name="alan marzec" initials="am [11]" lastIdx="1" clrIdx="10">
    <p:extLst/>
  </p:cmAuthor>
  <p:cmAuthor id="12" name="alan marzec" initials="am [12]" lastIdx="1" clrIdx="11">
    <p:extLst/>
  </p:cmAuthor>
  <p:cmAuthor id="13" name="alan marzec" initials="am [13]" lastIdx="1" clrIdx="12">
    <p:extLst/>
  </p:cmAuthor>
  <p:cmAuthor id="14" name="alan marzec" initials="am [14]" lastIdx="1" clrIdx="13">
    <p:extLst/>
  </p:cmAuthor>
  <p:cmAuthor id="15" name="alan marzec" initials="am [15]" lastIdx="1" clrIdx="14">
    <p:extLst/>
  </p:cmAuthor>
  <p:cmAuthor id="16" name="alan marzec" initials="am [16]" lastIdx="1" clrIdx="15">
    <p:extLst/>
  </p:cmAuthor>
  <p:cmAuthor id="17" name="alan marzec" initials="am [17]" lastIdx="1" clrIdx="16">
    <p:extLst/>
  </p:cmAuthor>
  <p:cmAuthor id="18" name="alan marzec" initials="am [18]" lastIdx="1" clrIdx="17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65" autoAdjust="0"/>
    <p:restoredTop sz="87706" autoAdjust="0"/>
  </p:normalViewPr>
  <p:slideViewPr>
    <p:cSldViewPr snapToGrid="0">
      <p:cViewPr>
        <p:scale>
          <a:sx n="187" d="100"/>
          <a:sy n="187" d="100"/>
        </p:scale>
        <p:origin x="144" y="-232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902ADD8-46DB-453E-9E24-C3AF6CB7BFBC}" type="datetimeFigureOut">
              <a:rPr lang="en-US" smtClean="0"/>
              <a:pPr/>
              <a:t>3/30/17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E2E84FE-6BDF-4A01-9FEE-1DD55A157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846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B9933-60B8-1647-9A2C-B285CC87C1DF}" type="datetimeFigureOut">
              <a:rPr lang="en-US" smtClean="0"/>
              <a:t>3/30/17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7A4B2-FD1A-1A44-9E58-03B98D20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429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FIDO</a:t>
            </a:r>
            <a:r>
              <a:rPr lang="zh-CN" altLang="en-US" dirty="0" smtClean="0"/>
              <a:t>全称是</a:t>
            </a:r>
            <a:r>
              <a:rPr lang="en-US" altLang="zh-CN" dirty="0" smtClean="0"/>
              <a:t>Fast Identity Online</a:t>
            </a:r>
            <a:r>
              <a:rPr lang="zh-CN" altLang="en-US" dirty="0" smtClean="0"/>
              <a:t>，快速在线认证机制，包括</a:t>
            </a:r>
            <a:r>
              <a:rPr lang="en-US" altLang="zh-CN" dirty="0" smtClean="0"/>
              <a:t>U2F</a:t>
            </a:r>
            <a:r>
              <a:rPr lang="zh-CN" altLang="en-US" dirty="0" smtClean="0"/>
              <a:t>和</a:t>
            </a:r>
            <a:r>
              <a:rPr lang="en-US" altLang="zh-CN" dirty="0" smtClean="0"/>
              <a:t>UAF</a:t>
            </a:r>
            <a:r>
              <a:rPr lang="zh-CN" altLang="en-US" dirty="0" smtClean="0"/>
              <a:t>两个类型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7A4B2-FD1A-1A44-9E58-03B98D200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11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7A4B2-FD1A-1A44-9E58-03B98D200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35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身份认证，很简单，就是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个问题，如何证明</a:t>
            </a:r>
            <a:r>
              <a:rPr lang="en-US" altLang="zh-CN" dirty="0" smtClean="0"/>
              <a:t>…</a:t>
            </a:r>
          </a:p>
          <a:p>
            <a:r>
              <a:rPr lang="zh-CN" altLang="en-US" dirty="0" smtClean="0"/>
              <a:t>某些时候，密码和生物认证（例如指纹）的安全程度没有太大区别。</a:t>
            </a:r>
            <a:endParaRPr lang="en-US" altLang="zh-CN" dirty="0" smtClean="0"/>
          </a:p>
          <a:p>
            <a:r>
              <a:rPr lang="zh-CN" altLang="en-US" dirty="0" smtClean="0"/>
              <a:t>用的地方多了，账户多了，就产生了信息管理的问题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7A4B2-FD1A-1A44-9E58-03B98D200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50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 smtClean="0"/>
              <a:t>口令认证（</a:t>
            </a:r>
            <a:r>
              <a:rPr lang="en-US" altLang="zh-CN" dirty="0" smtClean="0"/>
              <a:t>Password-based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字典攻击（默认密码、弱密码）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“拖库”、“撞库”（针对认证端）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侦听通信信道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 smtClean="0"/>
              <a:t>挑战</a:t>
            </a:r>
            <a:r>
              <a:rPr lang="en-US" altLang="zh-CN" dirty="0" smtClean="0"/>
              <a:t>-</a:t>
            </a:r>
            <a:r>
              <a:rPr lang="zh-CN" altLang="en-US" dirty="0" smtClean="0"/>
              <a:t>应答认证（</a:t>
            </a:r>
            <a:r>
              <a:rPr lang="en-US" altLang="zh-CN" dirty="0" smtClean="0"/>
              <a:t>Challenge-Response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假冒攻击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重放攻击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选择文本攻击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中间人攻击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针对密码算法的攻击</a:t>
            </a:r>
            <a:endParaRPr lang="en-US" altLang="zh-CN" dirty="0" smtClean="0"/>
          </a:p>
          <a:p>
            <a:pPr lvl="0">
              <a:buFont typeface="Wingdings" panose="05000000000000000000" pitchFamily="2" charset="2"/>
              <a:buChar char="l"/>
            </a:pPr>
            <a:r>
              <a:rPr lang="en-US" altLang="zh-CN" dirty="0" smtClean="0"/>
              <a:t>IP</a:t>
            </a:r>
            <a:r>
              <a:rPr lang="en-US" altLang="zh-CN" baseline="0" dirty="0" smtClean="0"/>
              <a:t> Camera Search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&amp; Router</a:t>
            </a:r>
          </a:p>
          <a:p>
            <a:pPr lvl="0">
              <a:buFont typeface="Wingdings" panose="05000000000000000000" pitchFamily="2" charset="2"/>
              <a:buChar char="l"/>
            </a:pPr>
            <a:r>
              <a:rPr lang="en-US" altLang="zh-CN" baseline="0" dirty="0" smtClean="0"/>
              <a:t>QR Code Scan</a:t>
            </a:r>
          </a:p>
          <a:p>
            <a:pPr lvl="0">
              <a:buFont typeface="Wingdings" panose="05000000000000000000" pitchFamily="2" charset="2"/>
              <a:buChar char="l"/>
            </a:pPr>
            <a:r>
              <a:rPr lang="zh-CN" altLang="en-US" baseline="0" dirty="0" smtClean="0"/>
              <a:t>网易存密文，哈希撞库</a:t>
            </a:r>
            <a:endParaRPr lang="en-US" altLang="zh-CN" dirty="0" smtClean="0"/>
          </a:p>
          <a:p>
            <a:r>
              <a:rPr lang="en-US" altLang="zh-CN" dirty="0" smtClean="0"/>
              <a:t>FIDO</a:t>
            </a:r>
            <a:r>
              <a:rPr lang="zh-CN" altLang="en-US" dirty="0" smtClean="0"/>
              <a:t>身份认证协议能否避免这些问题呢？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7A4B2-FD1A-1A44-9E58-03B98D200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94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远程攻击服务器端：使用非对称密码算法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远程攻击用户设备：硬件验证</a:t>
            </a:r>
            <a:r>
              <a:rPr lang="en-US" altLang="zh-CN" dirty="0" smtClean="0"/>
              <a:t>+TEE/SE</a:t>
            </a:r>
            <a:r>
              <a:rPr lang="zh-CN" altLang="en-US" dirty="0" smtClean="0"/>
              <a:t>验证保护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物理攻击认证设备：使用安全芯片保护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7A4B2-FD1A-1A44-9E58-03B98D200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65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注册与认证实现，与上一张相对应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防止重放攻击（</a:t>
            </a:r>
            <a:r>
              <a:rPr lang="en-US" altLang="zh-CN" dirty="0" err="1" smtClean="0"/>
              <a:t>Nounce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防止中间人攻击（</a:t>
            </a:r>
            <a:r>
              <a:rPr lang="en-US" altLang="zh-CN" dirty="0" smtClean="0"/>
              <a:t>URL+SSL </a:t>
            </a:r>
            <a:r>
              <a:rPr lang="en-US" altLang="zh-CN" dirty="0" err="1" smtClean="0"/>
              <a:t>ChannelID</a:t>
            </a:r>
            <a:r>
              <a:rPr lang="en-US" altLang="zh-CN" dirty="0" smtClean="0"/>
              <a:t> PUK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防止拖库攻击（存储密文）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防止克隆（</a:t>
            </a:r>
            <a:r>
              <a:rPr lang="en-US" altLang="zh-CN" dirty="0" smtClean="0"/>
              <a:t>Counter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保护个人隐私（认证信息不离开设备本身）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7A4B2-FD1A-1A44-9E58-03B98D200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6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7A4B2-FD1A-1A44-9E58-03B98D200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19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7A4B2-FD1A-1A44-9E58-03B98D200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7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93F1C-0024-5C41-BCDC-D0906DDBB215}" type="datetime1">
              <a:rPr lang="en-US" smtClean="0"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133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8935-1959-2D49-895A-09E9B5E0EFCA}" type="datetime1">
              <a:rPr lang="en-US" smtClean="0"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www.opsefy.com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" y="6400800"/>
            <a:ext cx="70810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98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73283-5672-6146-9E57-563D46EAD20C}" type="datetime1">
              <a:rPr lang="en-US" smtClean="0"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www.opsefy.com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" y="6400800"/>
            <a:ext cx="70810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84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15204"/>
            <a:ext cx="10058400" cy="968440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15131"/>
            <a:ext cx="10058400" cy="4175426"/>
          </a:xfrm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016C-B35D-184B-8F07-60820901F6F0}" type="datetime1">
              <a:rPr lang="en-US" smtClean="0"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www.opsefy.com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54083" y="1738690"/>
            <a:ext cx="10058400" cy="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22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674F-B634-A546-AE25-83CE678DBD40}" type="datetime1">
              <a:rPr lang="en-US" smtClean="0"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www.opsefy.com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153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9EB8D-4AF7-C342-AFF7-7CBD8CBF955C}" type="datetime1">
              <a:rPr lang="en-US" smtClean="0"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www.opsefy.com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" y="6400800"/>
            <a:ext cx="70810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1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2432-F1F6-724C-A7E0-3EFB8EB2CE3E}" type="datetime1">
              <a:rPr lang="en-US" smtClean="0"/>
              <a:t>3/30/17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www.opsefy.com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" y="6400800"/>
            <a:ext cx="70810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47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8D64-5BE3-CB4C-84A4-89B05A67DE50}" type="datetime1">
              <a:rPr lang="en-US" smtClean="0"/>
              <a:t>3/30/17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www.opsefy.com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" y="6400800"/>
            <a:ext cx="70810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64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212B9-F55C-724C-A376-E3DACF74BAAC}" type="datetime1">
              <a:rPr lang="en-US" smtClean="0"/>
              <a:t>3/30/17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www.opsefy.com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37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8DABED6-5298-B940-9133-297291B4165D}" type="datetime1">
              <a:rPr lang="en-US" smtClean="0"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689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8B71-4B93-FA40-9676-C44CA7D4C828}" type="datetime1">
              <a:rPr lang="en-US" smtClean="0"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37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CC23953-6065-404C-979C-0F5B9D89B10F}" type="datetime1">
              <a:rPr lang="en-US" smtClean="0"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" y="6332322"/>
            <a:ext cx="814166" cy="5256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52" y="6332322"/>
            <a:ext cx="548424" cy="50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2078" y="2157371"/>
            <a:ext cx="7543800" cy="1990729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spc="-1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安全身份认证协议与</a:t>
            </a:r>
            <a:r>
              <a:rPr lang="en-US" altLang="zh-CN" sz="4000" spc="-15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/>
            </a:r>
            <a:br>
              <a:rPr lang="en-US" altLang="zh-CN" sz="4000" spc="-15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2104" y="4975279"/>
            <a:ext cx="7543800" cy="568386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zh-CN" altLang="en-US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闵晓宇</a:t>
            </a:r>
            <a:endParaRPr lang="en-US" altLang="zh-CN" spc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pc="0" dirty="0"/>
              <a:t>2017/3/30</a:t>
            </a:r>
            <a:r>
              <a:rPr lang="zh-CN" altLang="en-US" spc="0" dirty="0"/>
              <a:t> </a:t>
            </a:r>
            <a:r>
              <a:rPr lang="en-US" altLang="zh-CN" spc="0" dirty="0"/>
              <a:t>· </a:t>
            </a:r>
            <a:r>
              <a:rPr lang="zh-CN" altLang="en-US" spc="0" dirty="0"/>
              <a:t>深圳</a:t>
            </a:r>
            <a:endParaRPr lang="en-US" spc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www.opsefy.com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16" y="76526"/>
            <a:ext cx="1775972" cy="1176545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2679229" y="1253071"/>
            <a:ext cx="6972762" cy="89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176081" y="1156147"/>
            <a:ext cx="2835669" cy="8717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0" baseline="-25000" dirty="0">
              <a:solidFill>
                <a:schemeClr val="accent2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1026" name="Picture 2" descr="DC0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104" y="254265"/>
            <a:ext cx="821066" cy="82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811" y="2761060"/>
            <a:ext cx="1367456" cy="5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1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522" y="2387600"/>
            <a:ext cx="5118410" cy="26304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altLang="zh-CN"/>
              <a:t>www.opsefy.com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169" y="577538"/>
            <a:ext cx="10058400" cy="968440"/>
          </a:xfrm>
        </p:spPr>
        <p:txBody>
          <a:bodyPr/>
          <a:lstStyle/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Quick 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 on         U2F   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DefCon_movie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3000" y="1914525"/>
            <a:ext cx="7424738" cy="417671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www.opsefy.com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87" y="832427"/>
            <a:ext cx="1367456" cy="5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45829"/>
            <a:ext cx="10058400" cy="968440"/>
          </a:xfrm>
        </p:spPr>
        <p:txBody>
          <a:bodyPr/>
          <a:lstStyle/>
          <a:p>
            <a:r>
              <a:rPr lang="zh-CN" altLang="en-US" dirty="0" smtClean="0"/>
              <a:t>   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流程示意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88640" y="6459787"/>
            <a:ext cx="3617103" cy="365125"/>
          </a:xfrm>
        </p:spPr>
        <p:txBody>
          <a:bodyPr/>
          <a:lstStyle/>
          <a:p>
            <a:r>
              <a:rPr lang="en-US" dirty="0"/>
              <a:t>www.opsefy.com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48" y="875311"/>
            <a:ext cx="1367456" cy="598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" t="-718" r="1197" b="718"/>
          <a:stretch/>
        </p:blipFill>
        <p:spPr>
          <a:xfrm>
            <a:off x="6557554" y="2310751"/>
            <a:ext cx="4598126" cy="2993872"/>
          </a:xfrm>
          <a:prstGeom prst="rect">
            <a:avLst/>
          </a:prstGeom>
        </p:spPr>
      </p:pic>
      <p:pic>
        <p:nvPicPr>
          <p:cNvPr id="1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7" y="2430178"/>
            <a:ext cx="4937125" cy="27550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9776" y="5554527"/>
            <a:ext cx="3569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FIDO Universal 2</a:t>
            </a:r>
            <a:r>
              <a:rPr lang="en-US" altLang="zh-CN" sz="2000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nd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Factor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44548" y="5554527"/>
            <a:ext cx="5759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FIDO Universal Authentication Framework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532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45829"/>
            <a:ext cx="10058400" cy="96844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身份认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证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80" y="2034745"/>
            <a:ext cx="8793481" cy="40495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我”是“我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别人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不是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身份信息的管理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SW-based Password Manager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HW-based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Password Manager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88640" y="6459787"/>
            <a:ext cx="3617103" cy="365125"/>
          </a:xfrm>
        </p:spPr>
        <p:txBody>
          <a:bodyPr/>
          <a:lstStyle/>
          <a:p>
            <a:r>
              <a:rPr lang="en-US" dirty="0"/>
              <a:t>www.opsefy.com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654" y="2106516"/>
            <a:ext cx="3416197" cy="2449348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1819" y="4111479"/>
            <a:ext cx="713014" cy="71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17286" y="4108078"/>
            <a:ext cx="11525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26679" y="4018951"/>
            <a:ext cx="1416104" cy="88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15454" y="5047659"/>
            <a:ext cx="946372" cy="946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43039" y="5142226"/>
            <a:ext cx="11334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17004" y="5168074"/>
            <a:ext cx="7620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927853" y="3994458"/>
            <a:ext cx="964066" cy="927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604433" y="5118414"/>
            <a:ext cx="804863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50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安全威胁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Cases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www.opsefy.com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97280" y="2143961"/>
            <a:ext cx="5556069" cy="4049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康威视“黑天鹅”事件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雄迈科技产品被黑事件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“The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Fappening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网易“拖库”事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电信诈骗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Etc..</a:t>
            </a:r>
          </a:p>
          <a:p>
            <a:endParaRPr lang="zh-CN" altLang="en-US" sz="2400" dirty="0" smtClean="0"/>
          </a:p>
          <a:p>
            <a:pPr lvl="1"/>
            <a:endParaRPr lang="en-US" altLang="zh-CN" sz="2000" dirty="0" smtClean="0"/>
          </a:p>
          <a:p>
            <a:endParaRPr lang="en-US" altLang="zh-CN" sz="2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4873238" y="2279228"/>
            <a:ext cx="2360481" cy="550376"/>
            <a:chOff x="4317476" y="2271860"/>
            <a:chExt cx="1780111" cy="550376"/>
          </a:xfrm>
        </p:grpSpPr>
        <p:sp>
          <p:nvSpPr>
            <p:cNvPr id="3" name="Right Brace 2"/>
            <p:cNvSpPr/>
            <p:nvPr/>
          </p:nvSpPr>
          <p:spPr>
            <a:xfrm>
              <a:off x="4317476" y="2271860"/>
              <a:ext cx="150829" cy="54675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68407" y="2360571"/>
              <a:ext cx="13291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默认密码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208190" y="4222795"/>
            <a:ext cx="5300799" cy="461665"/>
            <a:chOff x="2548896" y="3952531"/>
            <a:chExt cx="4425285" cy="461665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548896" y="4092995"/>
              <a:ext cx="19853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785607" y="3952531"/>
              <a:ext cx="21885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钓鱼、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Sim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卡复制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73240" y="3272631"/>
            <a:ext cx="2660235" cy="546754"/>
            <a:chOff x="4313946" y="3182427"/>
            <a:chExt cx="2660235" cy="546754"/>
          </a:xfrm>
        </p:grpSpPr>
        <p:sp>
          <p:nvSpPr>
            <p:cNvPr id="15" name="TextBox 14"/>
            <p:cNvSpPr txBox="1"/>
            <p:nvPr/>
          </p:nvSpPr>
          <p:spPr>
            <a:xfrm>
              <a:off x="4785607" y="3224573"/>
              <a:ext cx="21885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账户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ight Brace 28"/>
            <p:cNvSpPr/>
            <p:nvPr/>
          </p:nvSpPr>
          <p:spPr>
            <a:xfrm>
              <a:off x="4313946" y="3182427"/>
              <a:ext cx="150829" cy="54675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217" y="1801480"/>
            <a:ext cx="5646286" cy="4376852"/>
          </a:xfrm>
          <a:prstGeom prst="rect">
            <a:avLst/>
          </a:prstGeom>
        </p:spPr>
      </p:pic>
      <p:pic>
        <p:nvPicPr>
          <p:cNvPr id="1026" name="Picture 2" descr="相关图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387" y="1943983"/>
            <a:ext cx="2716920" cy="409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55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何保障安全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www.opsefy.com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770433"/>
            <a:ext cx="1367456" cy="598550"/>
          </a:xfrm>
          <a:prstGeom prst="rect">
            <a:avLst/>
          </a:prstGeom>
        </p:spPr>
      </p:pic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36" y="1986229"/>
            <a:ext cx="7020905" cy="3848637"/>
          </a:xfrm>
        </p:spPr>
      </p:pic>
      <p:sp>
        <p:nvSpPr>
          <p:cNvPr id="3" name="TextBox 2"/>
          <p:cNvSpPr txBox="1"/>
          <p:nvPr/>
        </p:nvSpPr>
        <p:spPr>
          <a:xfrm>
            <a:off x="8616100" y="6101159"/>
            <a:ext cx="33276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" dirty="0" smtClean="0"/>
              <a:t>图片摘自</a:t>
            </a:r>
            <a:r>
              <a:rPr lang="en-US" altLang="zh-CN" sz="600" dirty="0"/>
              <a:t>http://tcca.crypto.cn/sharedimages/articles/CICA2015/</a:t>
            </a:r>
            <a:r>
              <a:rPr lang="zh-CN" altLang="en-US" sz="600" dirty="0"/>
              <a:t>身份认证技术标准及</a:t>
            </a:r>
            <a:r>
              <a:rPr lang="en-US" altLang="zh-CN" sz="600" dirty="0"/>
              <a:t>FIDO</a:t>
            </a:r>
            <a:r>
              <a:rPr lang="zh-CN" altLang="en-US" sz="600" dirty="0"/>
              <a:t>介绍</a:t>
            </a:r>
            <a:r>
              <a:rPr lang="en-US" altLang="zh-CN" sz="600" dirty="0"/>
              <a:t>.pdf</a:t>
            </a:r>
            <a:endParaRPr lang="zh-CN" altLang="en-US" sz="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97280" y="2143961"/>
            <a:ext cx="5556069" cy="4049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端与设备端双向认证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服务端不保存用户秘密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帐号之间没有可链接性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用加密硬件保护信任根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备本身不保存账号数据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 smtClean="0"/>
          </a:p>
          <a:p>
            <a:pPr lvl="1"/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5" t="27999" r="48054" b="59158"/>
          <a:stretch/>
        </p:blipFill>
        <p:spPr>
          <a:xfrm>
            <a:off x="7936883" y="2751443"/>
            <a:ext cx="976459" cy="1046205"/>
          </a:xfrm>
          <a:prstGeom prst="rect">
            <a:avLst/>
          </a:prstGeo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5" t="27999" r="48054" b="59158"/>
          <a:stretch/>
        </p:blipFill>
        <p:spPr>
          <a:xfrm>
            <a:off x="11256032" y="3387444"/>
            <a:ext cx="976459" cy="1046205"/>
          </a:xfrm>
          <a:prstGeom prst="rect">
            <a:avLst/>
          </a:prstGeom>
        </p:spPr>
      </p:pic>
      <p:pic>
        <p:nvPicPr>
          <p:cNvPr id="11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5" t="27999" r="48054" b="59158"/>
          <a:stretch/>
        </p:blipFill>
        <p:spPr>
          <a:xfrm>
            <a:off x="11042982" y="3566757"/>
            <a:ext cx="976459" cy="1046205"/>
          </a:xfrm>
          <a:prstGeom prst="rect">
            <a:avLst/>
          </a:prstGeom>
        </p:spPr>
      </p:pic>
      <p:pic>
        <p:nvPicPr>
          <p:cNvPr id="12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5" t="27999" r="48054" b="59158"/>
          <a:stretch/>
        </p:blipFill>
        <p:spPr>
          <a:xfrm>
            <a:off x="11065934" y="3566757"/>
            <a:ext cx="976459" cy="1046205"/>
          </a:xfrm>
          <a:prstGeom prst="rect">
            <a:avLst/>
          </a:prstGeom>
        </p:spPr>
      </p:pic>
      <p:pic>
        <p:nvPicPr>
          <p:cNvPr id="13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5" t="27999" r="48054" b="59158"/>
          <a:stretch/>
        </p:blipFill>
        <p:spPr>
          <a:xfrm>
            <a:off x="11110076" y="3591471"/>
            <a:ext cx="976459" cy="1046205"/>
          </a:xfrm>
          <a:prstGeom prst="rect">
            <a:avLst/>
          </a:prstGeo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5" t="27999" r="48054" b="59158"/>
          <a:stretch/>
        </p:blipFill>
        <p:spPr>
          <a:xfrm>
            <a:off x="4975584" y="3501080"/>
            <a:ext cx="976459" cy="104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2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35373" y="1975448"/>
            <a:ext cx="143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认证服务器</a:t>
            </a:r>
            <a:endParaRPr lang="en-GB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56672" y="1975448"/>
            <a:ext cx="195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FIDO Client</a:t>
            </a:r>
            <a:endParaRPr lang="en-US" b="1" dirty="0"/>
          </a:p>
          <a:p>
            <a:r>
              <a:rPr lang="en-GB" altLang="zh-CN" dirty="0"/>
              <a:t> </a:t>
            </a:r>
            <a:r>
              <a:rPr lang="en-GB" altLang="zh-CN" dirty="0" smtClean="0"/>
              <a:t>  </a:t>
            </a:r>
            <a:r>
              <a:rPr lang="zh-CN" altLang="en-US" dirty="0" smtClean="0"/>
              <a:t>（浏览器</a:t>
            </a:r>
            <a:r>
              <a:rPr lang="en-US" altLang="zh-CN" dirty="0" smtClean="0"/>
              <a:t>/OS</a:t>
            </a:r>
            <a:r>
              <a:rPr lang="zh-CN" altLang="en-US" dirty="0" smtClean="0"/>
              <a:t>）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097280" y="1975448"/>
            <a:ext cx="151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认</a:t>
            </a:r>
            <a:r>
              <a:rPr lang="zh-CN" altLang="en-US" b="1" dirty="0" smtClean="0"/>
              <a:t>证设备</a:t>
            </a:r>
            <a:endParaRPr lang="en-GB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967476" y="4867275"/>
            <a:ext cx="3362325" cy="95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562725" y="3467101"/>
            <a:ext cx="3648075" cy="95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41978" y="3028205"/>
            <a:ext cx="208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随机数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3228975" y="2728437"/>
            <a:ext cx="3476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b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服务器证书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&amp;SSL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URL+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+SSL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ChannelID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的哈希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标服务器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哈希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给认证设备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3708" y="4507469"/>
            <a:ext cx="325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Challenge </a:t>
            </a:r>
            <a:r>
              <a:rPr lang="en-US" altLang="zh-CN" dirty="0" err="1" smtClean="0"/>
              <a:t>Param</a:t>
            </a:r>
            <a:r>
              <a:rPr lang="en-GB" dirty="0" smtClean="0"/>
              <a:t>, </a:t>
            </a:r>
            <a:r>
              <a:rPr lang="en-US" altLang="zh-CN" dirty="0" smtClean="0"/>
              <a:t>App </a:t>
            </a:r>
            <a:r>
              <a:rPr lang="en-US" altLang="zh-CN" dirty="0" err="1" smtClean="0"/>
              <a:t>Param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305584" y="4162775"/>
            <a:ext cx="2484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用户进行物理确认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生成密钥对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PUK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生成注册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句柄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设备证书私钥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签名</a:t>
            </a:r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967476" y="5363104"/>
            <a:ext cx="6350695" cy="180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62649" y="5460082"/>
            <a:ext cx="170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注册</a:t>
            </a:r>
            <a:r>
              <a:rPr lang="zh-CN" altLang="en-US" dirty="0" smtClean="0">
                <a:solidFill>
                  <a:srgbClr val="FF0000"/>
                </a:solidFill>
              </a:rPr>
              <a:t>句柄</a:t>
            </a:r>
            <a:r>
              <a:rPr lang="en-US" altLang="zh-CN" dirty="0" smtClean="0"/>
              <a:t>+</a:t>
            </a:r>
            <a:r>
              <a:rPr lang="zh-CN" altLang="en-US" dirty="0" smtClean="0"/>
              <a:t>签名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9428851" y="5070502"/>
            <a:ext cx="1944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 smtClean="0"/>
              <a:t>验证</a:t>
            </a:r>
            <a:r>
              <a:rPr lang="zh-CN" altLang="en-US" dirty="0" smtClean="0"/>
              <a:t>签名；</a:t>
            </a:r>
            <a:endParaRPr lang="en-US" altLang="zh-CN" dirty="0" smtClean="0"/>
          </a:p>
          <a:p>
            <a:r>
              <a:rPr lang="zh-CN" altLang="en-US" dirty="0"/>
              <a:t>存</a:t>
            </a:r>
            <a:r>
              <a:rPr lang="zh-CN" altLang="en-US" dirty="0" smtClean="0"/>
              <a:t>储</a:t>
            </a:r>
            <a:r>
              <a:rPr lang="zh-CN" altLang="en-US" b="1" dirty="0" smtClean="0">
                <a:solidFill>
                  <a:srgbClr val="FF0000"/>
                </a:solidFill>
              </a:rPr>
              <a:t>公钥</a:t>
            </a:r>
            <a:r>
              <a:rPr lang="zh-CN" altLang="en-US" b="1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句柄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20755704">
            <a:off x="6757619" y="3996018"/>
            <a:ext cx="22685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双</a:t>
            </a:r>
            <a:r>
              <a:rPr lang="zh-CN" alt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向认证</a:t>
            </a:r>
            <a:endParaRPr lang="en-US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30648" y="3028205"/>
            <a:ext cx="24823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，注册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句柄</a:t>
            </a:r>
            <a:endParaRPr lang="en-GB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7887" y="4066280"/>
            <a:ext cx="2606040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用户进行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物理确认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本地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自增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，计算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钥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进行签名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80114" y="5460938"/>
            <a:ext cx="29347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      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签名</a:t>
            </a:r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28851" y="5070502"/>
            <a:ext cx="213613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b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签名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（公钥）；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Counter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返回结果</a:t>
            </a:r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770433"/>
            <a:ext cx="1367456" cy="598550"/>
          </a:xfrm>
          <a:prstGeom prst="rect">
            <a:avLst/>
          </a:prstGeom>
        </p:spPr>
      </p:pic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1097280" y="515204"/>
            <a:ext cx="10058400" cy="968440"/>
          </a:xfrm>
        </p:spPr>
        <p:txBody>
          <a:bodyPr/>
          <a:lstStyle/>
          <a:p>
            <a:r>
              <a:rPr lang="en-US" altLang="zh-CN" dirty="0"/>
              <a:t>       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U2F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实现细节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7843" y="5868457"/>
            <a:ext cx="1639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56672" y="5872106"/>
            <a:ext cx="16393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认证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0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altLang="zh-CN" dirty="0"/>
              <a:t>www.opsefy.com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0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0" grpId="0" animBg="1"/>
      <p:bldP spid="24" grpId="0" animBg="1"/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潜在威胁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www.opsefy.com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770433"/>
            <a:ext cx="1367456" cy="5985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密钥替换攻击（针对服务器端）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钓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鱼攻击（中间人）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端证书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端攻击（针对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OS/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诱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导用户在认证设备上进行登录行为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对信任根的攻击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攻击加密算法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攻击硬件设备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备供应商后门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etc.</a:t>
            </a:r>
          </a:p>
        </p:txBody>
      </p:sp>
      <p:pic>
        <p:nvPicPr>
          <p:cNvPr id="7" name="Picture 4" descr="Image result for mitm atta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31" y="3719447"/>
            <a:ext cx="3860510" cy="223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97611"/>
              </p:ext>
            </p:extLst>
          </p:nvPr>
        </p:nvGraphicFramePr>
        <p:xfrm>
          <a:off x="5722070" y="2261029"/>
          <a:ext cx="506009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6699"/>
                <a:gridCol w="1686699"/>
                <a:gridCol w="168669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Name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Key Handle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Other</a:t>
                      </a:r>
                      <a:r>
                        <a:rPr lang="en-US" altLang="zh-CN" b="1" baseline="0" dirty="0" smtClean="0"/>
                        <a:t> Infor.</a:t>
                      </a:r>
                      <a:endParaRPr lang="zh-CN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Alice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DCEFGE..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Bob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FKMLIS..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418895" y="3004165"/>
            <a:ext cx="1545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DCEFGE</a:t>
            </a:r>
            <a:r>
              <a:rPr lang="en-US" altLang="zh-CN" dirty="0" smtClean="0">
                <a:solidFill>
                  <a:srgbClr val="FF0000"/>
                </a:solidFill>
              </a:rPr>
              <a:t>..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14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 override="childStyle">
                                        <p:cTn id="19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"/>
                            </p:stCondLst>
                            <p:childTnLst>
                              <p:par>
                                <p:cTn id="23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 override="childStyl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"/>
                            </p:stCondLst>
                            <p:childTnLst>
                              <p:par>
                                <p:cTn id="36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安全性与便利性的平衡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借助</a:t>
            </a:r>
            <a:r>
              <a:rPr lang="zh-CN" altLang="en-US" sz="24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芯片安全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的发展（使用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TEE/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eSE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inSE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术）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与物联网的统一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etc.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www.opsefy.com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 descr="Image result for replay at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698" y="3060350"/>
            <a:ext cx="3412581" cy="266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eople.rit.edu/~mmkeme/Teaching_files/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650" y="3780148"/>
            <a:ext cx="2681542" cy="194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3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25581</TotalTime>
  <Words>600</Words>
  <Application>Microsoft Macintosh PowerPoint</Application>
  <PresentationFormat>宽屏</PresentationFormat>
  <Paragraphs>145</Paragraphs>
  <Slides>10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Calibri</vt:lpstr>
      <vt:lpstr>Calibri Light</vt:lpstr>
      <vt:lpstr>Cambria Math</vt:lpstr>
      <vt:lpstr>DengXian</vt:lpstr>
      <vt:lpstr>Franklin Gothic Heavy</vt:lpstr>
      <vt:lpstr>Microsoft YaHei</vt:lpstr>
      <vt:lpstr>Wingdings</vt:lpstr>
      <vt:lpstr>宋体</vt:lpstr>
      <vt:lpstr>微软雅黑</vt:lpstr>
      <vt:lpstr>Arial</vt:lpstr>
      <vt:lpstr>Retrospect</vt:lpstr>
      <vt:lpstr>安全身份认证协议与 </vt:lpstr>
      <vt:lpstr>A Quick Demo on         U2F   </vt:lpstr>
      <vt:lpstr>          流程示意</vt:lpstr>
      <vt:lpstr>身份认证</vt:lpstr>
      <vt:lpstr>安全威胁Cases</vt:lpstr>
      <vt:lpstr>          如何保障安全</vt:lpstr>
      <vt:lpstr>          U2F实现细节</vt:lpstr>
      <vt:lpstr>          潜在威胁</vt:lpstr>
      <vt:lpstr>未来发展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安全身份认证协议与FIDO</dc:title>
  <dc:creator>Mickey-OSR</dc:creator>
  <cp:lastModifiedBy>selfighter@yahoo.com</cp:lastModifiedBy>
  <cp:revision>506</cp:revision>
  <cp:lastPrinted>2016-11-11T02:21:25Z</cp:lastPrinted>
  <dcterms:created xsi:type="dcterms:W3CDTF">2015-04-13T09:32:46Z</dcterms:created>
  <dcterms:modified xsi:type="dcterms:W3CDTF">2017-03-29T18:09:18Z</dcterms:modified>
</cp:coreProperties>
</file>